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63" r:id="rId3"/>
    <p:sldId id="407" r:id="rId4"/>
    <p:sldId id="384" r:id="rId5"/>
    <p:sldId id="368" r:id="rId6"/>
    <p:sldId id="406" r:id="rId7"/>
    <p:sldId id="408" r:id="rId8"/>
    <p:sldId id="410" r:id="rId9"/>
    <p:sldId id="411" r:id="rId10"/>
    <p:sldId id="378" r:id="rId11"/>
    <p:sldId id="409" r:id="rId12"/>
    <p:sldId id="385" r:id="rId13"/>
    <p:sldId id="412" r:id="rId14"/>
    <p:sldId id="364" r:id="rId15"/>
    <p:sldId id="396" r:id="rId16"/>
    <p:sldId id="389" r:id="rId17"/>
    <p:sldId id="413" r:id="rId18"/>
    <p:sldId id="387" r:id="rId19"/>
    <p:sldId id="414" r:id="rId20"/>
    <p:sldId id="415" r:id="rId21"/>
    <p:sldId id="416" r:id="rId22"/>
    <p:sldId id="392" r:id="rId23"/>
    <p:sldId id="393" r:id="rId24"/>
    <p:sldId id="394" r:id="rId25"/>
    <p:sldId id="397" r:id="rId26"/>
    <p:sldId id="398" r:id="rId27"/>
    <p:sldId id="419" r:id="rId28"/>
    <p:sldId id="420" r:id="rId29"/>
    <p:sldId id="401" r:id="rId30"/>
    <p:sldId id="422" r:id="rId31"/>
    <p:sldId id="424" r:id="rId32"/>
    <p:sldId id="279" r:id="rId33"/>
    <p:sldId id="402" r:id="rId34"/>
    <p:sldId id="375" r:id="rId35"/>
    <p:sldId id="418" r:id="rId36"/>
    <p:sldId id="417" r:id="rId37"/>
    <p:sldId id="377" r:id="rId38"/>
    <p:sldId id="376" r:id="rId39"/>
    <p:sldId id="403" r:id="rId40"/>
    <p:sldId id="379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1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937" autoAdjust="0"/>
  </p:normalViewPr>
  <p:slideViewPr>
    <p:cSldViewPr>
      <p:cViewPr varScale="1">
        <p:scale>
          <a:sx n="59" d="100"/>
          <a:sy n="59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49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4477458-C000-461B-AA6D-CF5408C05AA6}" type="datetime1">
              <a:rPr lang="en-US" altLang="en-US"/>
              <a:pPr/>
              <a:t>2/5/18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2F00D8B-9824-4558-98C6-7440D968A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67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4F8E2A0-1D13-47E0-A172-F2C0CC98FF5E}" type="datetime1">
              <a:rPr lang="en-US" altLang="en-US"/>
              <a:pPr/>
              <a:t>2/5/18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C472401-1E14-419E-851A-6AACBB78B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36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ＭＳ Ｐゴシック" pitchFamily="-10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DC2E74-A408-4C29-A540-D1420F63EA7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1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217137-AC82-4C4B-BCBF-0EC79F131A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955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5EACF-B5C5-4D12-A2F4-FE3F0E286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67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AF68E0D-2C56-472A-837C-1293B44F6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45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30175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2pPr>
              <a:buSzPct val="60000"/>
              <a:buFont typeface="Wingdings 2" pitchFamily="18" charset="2"/>
              <a:buChar char=""/>
              <a:defRPr/>
            </a:lvl2pPr>
            <a:lvl3pPr>
              <a:buClr>
                <a:schemeClr val="tx1"/>
              </a:buClr>
              <a:buSzPct val="60000"/>
              <a:buFont typeface="Wingdings 2" pitchFamily="18" charset="2"/>
              <a:buChar char=""/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1"/>
              </a:buClr>
              <a:buFont typeface="Wingdings 2" pitchFamily="18" charset="2"/>
              <a:buChar char="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815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3E582B-F208-45FA-A298-15818E2F0C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796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FA0CE613-F23B-416E-BB70-D7B61A96F2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4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F3D29B89-8BE8-414E-AA98-6B822142FA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30175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9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072D76-DBC3-4B8B-AA57-304AAC345D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7FB64C79-3D47-4BE2-930B-56ABBB78B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30175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A5479-AA2C-43D6-90AC-A3D856848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90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6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AEA62-8C57-41D7-B9A2-5CDB6E34D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42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A5A69553-0F79-4797-9B7C-6B92AE1F76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23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1343CEFC-F71D-4391-835B-6C0AF9D36C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8" r:id="rId6"/>
    <p:sldLayoutId id="2147483726" r:id="rId7"/>
    <p:sldLayoutId id="2147483719" r:id="rId8"/>
    <p:sldLayoutId id="2147483727" r:id="rId9"/>
    <p:sldLayoutId id="2147483720" r:id="rId10"/>
    <p:sldLayoutId id="214748372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102" charset="-128"/>
          <a:cs typeface="ＭＳ Ｐゴシック" pitchFamily="-10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2" charset="0"/>
          <a:ea typeface="ＭＳ Ｐゴシック" pitchFamily="-102" charset="-128"/>
          <a:cs typeface="ＭＳ Ｐゴシック" pitchFamily="-10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2" charset="0"/>
          <a:ea typeface="ＭＳ Ｐゴシック" pitchFamily="-102" charset="-128"/>
          <a:cs typeface="ＭＳ Ｐゴシック" pitchFamily="-10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2" charset="0"/>
          <a:ea typeface="ＭＳ Ｐゴシック" pitchFamily="-102" charset="-128"/>
          <a:cs typeface="ＭＳ Ｐゴシック" pitchFamily="-10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2" charset="0"/>
          <a:ea typeface="ＭＳ Ｐゴシック" pitchFamily="-102" charset="-128"/>
          <a:cs typeface="ＭＳ Ｐゴシック" pitchFamily="-10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2" charset="0"/>
          <a:ea typeface="ＭＳ Ｐゴシック" pitchFamily="-102" charset="-128"/>
          <a:cs typeface="ＭＳ Ｐゴシック" pitchFamily="-10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2" charset="0"/>
          <a:ea typeface="ＭＳ Ｐゴシック" pitchFamily="-102" charset="-128"/>
          <a:cs typeface="ＭＳ Ｐゴシック" pitchFamily="-10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2" charset="0"/>
          <a:ea typeface="ＭＳ Ｐゴシック" pitchFamily="-102" charset="-128"/>
          <a:cs typeface="ＭＳ Ｐゴシック" pitchFamily="-10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2" charset="0"/>
          <a:ea typeface="ＭＳ Ｐゴシック" pitchFamily="-102" charset="-128"/>
          <a:cs typeface="ＭＳ Ｐゴシック" pitchFamily="-102" charset="-128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ＭＳ Ｐゴシック" pitchFamily="-102" charset="-128"/>
          <a:cs typeface="ＭＳ Ｐゴシック" pitchFamily="-102" charset="-128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8D89A4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748560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00400"/>
            <a:ext cx="6781800" cy="27432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33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Capturing Nevada’s Efficiency Potential in a Competitive Retail Electricity Market</a:t>
            </a:r>
            <a:r>
              <a:rPr lang="en-US" altLang="en-US" sz="28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8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8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By:  Chris Neme</a:t>
            </a:r>
            <a:br>
              <a:rPr lang="en-US" altLang="en-US" sz="28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8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 sz="2800" cap="none" dirty="0">
              <a:ea typeface="ＭＳ Ｐゴシック" panose="020B0600070205080204" pitchFamily="34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629400" cy="685800"/>
          </a:xfrm>
        </p:spPr>
        <p:txBody>
          <a:bodyPr>
            <a:normAutofit/>
          </a:bodyPr>
          <a:lstStyle/>
          <a:p>
            <a:r>
              <a:rPr lang="en-US" altLang="en-US" sz="2500" dirty="0">
                <a:ea typeface="ＭＳ Ｐゴシック" panose="020B0600070205080204" pitchFamily="34" charset="-128"/>
              </a:rPr>
              <a:t> </a:t>
            </a:r>
            <a:r>
              <a:rPr lang="en-US" altLang="en-US" sz="25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February 6, 2018</a:t>
            </a:r>
            <a:endParaRPr lang="en-US" altLang="en-US" sz="2500" dirty="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3000" y="762000"/>
            <a:ext cx="6858000" cy="1143000"/>
          </a:xfrm>
          <a:prstGeom prst="rect">
            <a:avLst/>
          </a:prstGeom>
          <a:solidFill>
            <a:srgbClr val="4EAA26"/>
          </a:solidFill>
          <a:ln>
            <a:noFill/>
          </a:ln>
          <a:effectLst>
            <a:outerShdw blurRad="38100" dist="25400" dir="5400000" algn="ctr" rotWithShape="0">
              <a:srgbClr val="808080">
                <a:alpha val="35001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53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21920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92402" cy="838200"/>
          </a:xfrm>
        </p:spPr>
        <p:txBody>
          <a:bodyPr>
            <a:normAutofit/>
          </a:bodyPr>
          <a:lstStyle/>
          <a:p>
            <a:r>
              <a:rPr lang="en-US" sz="3200" dirty="0"/>
              <a:t>Con Ed Active Deferral Cost-Effectiveness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FAFAFE72-59A1-4EF7-AA95-3C40E35701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2667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7648"/>
            <a:ext cx="7391400" cy="4393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676400"/>
            <a:ext cx="701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NPV of Net Benefits of Con Ed’s 2003-2010 Non-Wires Projects</a:t>
            </a:r>
          </a:p>
          <a:p>
            <a:pPr algn="ctr"/>
            <a:r>
              <a:rPr lang="en-US" sz="1600" dirty="0"/>
              <a:t>(millions $)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98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Vermont’s 2013 Estimated Value of Efficiency</a:t>
            </a:r>
            <a:br>
              <a:rPr lang="en-US" sz="3200" dirty="0"/>
            </a:br>
            <a:r>
              <a:rPr lang="en-US" sz="2400" dirty="0"/>
              <a:t>($/MWh)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FAFAFE72-59A1-4EF7-AA95-3C40E35701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2667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11</a:t>
            </a:fld>
            <a:endParaRPr lang="en-US" alt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C37DEB5B-BD90-490D-B8C9-E6BCD5AC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1" y="1622784"/>
            <a:ext cx="6744028" cy="47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BEB3F6-AB4E-4899-81D9-B650D941AEC1}"/>
              </a:ext>
            </a:extLst>
          </p:cNvPr>
          <p:cNvSpPr txBox="1"/>
          <p:nvPr/>
        </p:nvSpPr>
        <p:spPr>
          <a:xfrm>
            <a:off x="190500" y="6441640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Jim Lazar &amp; Ken Colburn, </a:t>
            </a:r>
            <a:r>
              <a:rPr lang="en-US" sz="1200" i="1" dirty="0"/>
              <a:t>“Recognizing the Full Value of Energy Efficiency”, </a:t>
            </a:r>
            <a:r>
              <a:rPr lang="en-US" sz="1200" dirty="0"/>
              <a:t>Regulatory Assistance Project, Sept. 2013</a:t>
            </a:r>
          </a:p>
        </p:txBody>
      </p:sp>
    </p:spTree>
    <p:extLst>
      <p:ext uri="{BB962C8B-B14F-4D97-AF65-F5344CB8AC3E}">
        <p14:creationId xmlns:p14="http://schemas.microsoft.com/office/powerpoint/2010/main" val="259860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F6A35CA-3D6D-4B5A-8807-47442AEF4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387C74A-EC8D-482E-BE77-E14424F7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Efficiency 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40E9E5-D681-4292-BB69-177852092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CE613-F23B-416E-BB70-D7B61A96F2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11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52FFB-3C32-4A74-9080-6DCA5DE8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Large, Untapped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6E2BD0-CC00-402D-BCC5-18EEB442A6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495800"/>
          </a:xfrm>
        </p:spPr>
        <p:txBody>
          <a:bodyPr/>
          <a:lstStyle/>
          <a:p>
            <a:r>
              <a:rPr lang="en-US" dirty="0"/>
              <a:t>Studies typically estimate ~10-20% of energy use</a:t>
            </a:r>
          </a:p>
          <a:p>
            <a:r>
              <a:rPr lang="en-US" dirty="0"/>
              <a:t>But such estimates are inherently very conservative</a:t>
            </a:r>
          </a:p>
          <a:p>
            <a:pPr lvl="1"/>
            <a:r>
              <a:rPr lang="en-US" dirty="0"/>
              <a:t>Don’t address all efficiency measures</a:t>
            </a:r>
          </a:p>
          <a:p>
            <a:pPr lvl="1"/>
            <a:r>
              <a:rPr lang="en-US" dirty="0"/>
              <a:t>Don’t account for new technology</a:t>
            </a:r>
          </a:p>
          <a:p>
            <a:pPr lvl="1"/>
            <a:r>
              <a:rPr lang="en-US" dirty="0"/>
              <a:t>Ignore transformational effects on markets</a:t>
            </a:r>
          </a:p>
          <a:p>
            <a:pPr lvl="1"/>
            <a:r>
              <a:rPr lang="en-US" dirty="0"/>
              <a:t>Often assume artificial budget/policy constraints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30% likely possible in many/most jurisdictions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B874C5-3C20-4E8C-AA10-6C08DF05A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265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400" dirty="0"/>
              <a:t>Estimates of Max Achievable Well Below Leading Jurisdictions’ Actual Achievements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FAFAFE72-59A1-4EF7-AA95-3C40E35701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14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1849" y="1582466"/>
            <a:ext cx="8356502" cy="5024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00" y="2678268"/>
            <a:ext cx="2432300" cy="1665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666" y="2531533"/>
            <a:ext cx="1025334" cy="705845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13499013">
            <a:off x="1905238" y="2396245"/>
            <a:ext cx="193391" cy="1903719"/>
          </a:xfrm>
          <a:prstGeom prst="rightBrace">
            <a:avLst>
              <a:gd name="adj1" fmla="val 8333"/>
              <a:gd name="adj2" fmla="val 51225"/>
            </a:avLst>
          </a:prstGeom>
          <a:ln w="63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3238031" y="2148285"/>
            <a:ext cx="149990" cy="838198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858" y="1678402"/>
            <a:ext cx="1142999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9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B2922-04B1-4403-AECC-EFABD667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Bar Keeps Getting Raised</a:t>
            </a:r>
            <a:br>
              <a:rPr lang="en-US" sz="3600" dirty="0"/>
            </a:br>
            <a:r>
              <a:rPr lang="en-US" sz="3600" i="1" dirty="0"/>
              <a:t>(annual </a:t>
            </a:r>
            <a:r>
              <a:rPr lang="en-US" sz="3600" b="1" i="1" u="sng" dirty="0"/>
              <a:t>electric </a:t>
            </a:r>
            <a:r>
              <a:rPr lang="en-US" sz="3600" i="1" dirty="0"/>
              <a:t>savings as % of sales)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1257D-25FE-4AF9-8802-448B473DF1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589567"/>
            <a:ext cx="3962400" cy="290623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      2006</a:t>
            </a:r>
          </a:p>
          <a:p>
            <a:pPr marL="0" indent="0">
              <a:buNone/>
            </a:pPr>
            <a:r>
              <a:rPr lang="en-US" sz="2800" dirty="0"/>
              <a:t>≥2.5%:   0 states</a:t>
            </a:r>
          </a:p>
          <a:p>
            <a:pPr marL="0" indent="0">
              <a:buNone/>
            </a:pPr>
            <a:r>
              <a:rPr lang="en-US" sz="2800" dirty="0"/>
              <a:t>≥1.5%:   0 states	</a:t>
            </a:r>
          </a:p>
          <a:p>
            <a:pPr marL="0" indent="0">
              <a:buNone/>
            </a:pPr>
            <a:r>
              <a:rPr lang="en-US" sz="2800" dirty="0"/>
              <a:t>≥1.0%:   3 states</a:t>
            </a:r>
          </a:p>
          <a:p>
            <a:pPr marL="0" indent="0">
              <a:buNone/>
            </a:pPr>
            <a:r>
              <a:rPr lang="en-US" sz="2800" dirty="0"/>
              <a:t>≥0.5%: 12 states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EA251B-B767-4CD2-A402-62215AE0B87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495800" y="1589567"/>
            <a:ext cx="4419600" cy="290623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       2016</a:t>
            </a:r>
          </a:p>
          <a:p>
            <a:pPr marL="0" indent="0">
              <a:buNone/>
            </a:pPr>
            <a:r>
              <a:rPr lang="en-US" sz="2800" dirty="0"/>
              <a:t>≥2.5%:   3 states</a:t>
            </a:r>
          </a:p>
          <a:p>
            <a:pPr marL="0" indent="0">
              <a:buNone/>
            </a:pPr>
            <a:r>
              <a:rPr lang="en-US" sz="2800" dirty="0"/>
              <a:t>≥1.5%:   6 states </a:t>
            </a:r>
            <a:r>
              <a:rPr lang="en-US" sz="2200" dirty="0"/>
              <a:t>(incl. CA, WA)</a:t>
            </a:r>
            <a:endParaRPr lang="en-US" sz="2400" dirty="0"/>
          </a:p>
          <a:p>
            <a:pPr marL="0" indent="0">
              <a:buNone/>
            </a:pPr>
            <a:r>
              <a:rPr lang="en-US" sz="2800" dirty="0"/>
              <a:t>≥1.0%: 16 states </a:t>
            </a:r>
            <a:r>
              <a:rPr lang="en-US" sz="2200" dirty="0"/>
              <a:t>(incl. AZ, ID)</a:t>
            </a:r>
          </a:p>
          <a:p>
            <a:pPr marL="0" indent="0">
              <a:buNone/>
            </a:pPr>
            <a:r>
              <a:rPr lang="en-US" sz="2800" dirty="0"/>
              <a:t>≥0.5%: 28 states </a:t>
            </a:r>
            <a:r>
              <a:rPr lang="en-US" sz="2200" dirty="0"/>
              <a:t>(NV: 0.6%)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BB2896-5A80-42DE-88FD-497EFC932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1F94C9F0-2FB9-424A-ADDC-C753FA131B3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438292-3930-4436-A94C-91F9A89DD192}"/>
              </a:ext>
            </a:extLst>
          </p:cNvPr>
          <p:cNvSpPr txBox="1"/>
          <p:nvPr/>
        </p:nvSpPr>
        <p:spPr>
          <a:xfrm>
            <a:off x="533400" y="5486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</a:rPr>
              <a:t>6 states have EERS ≥2.0% savings in the future (incl. AZ)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2134AE-2658-4736-A6AC-12F9818A0CB0}"/>
              </a:ext>
            </a:extLst>
          </p:cNvPr>
          <p:cNvSpPr txBox="1"/>
          <p:nvPr/>
        </p:nvSpPr>
        <p:spPr>
          <a:xfrm>
            <a:off x="612648" y="6236731"/>
            <a:ext cx="7997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Sources:  ACEEE 2008 and 2017 State Energy Efficiency Scorecards</a:t>
            </a:r>
          </a:p>
        </p:txBody>
      </p:sp>
    </p:spTree>
    <p:extLst>
      <p:ext uri="{BB962C8B-B14F-4D97-AF65-F5344CB8AC3E}">
        <p14:creationId xmlns:p14="http://schemas.microsoft.com/office/powerpoint/2010/main" val="262612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4000" dirty="0"/>
              <a:t>Increasing National Expenditures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FAFAFE72-59A1-4EF7-AA95-3C40E35701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16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FDFA32-5170-46D1-BA49-5454A22CF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9" y="1526949"/>
            <a:ext cx="8047519" cy="46911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609A25-C6E7-4ED5-B9B9-8C94C6D0EFDD}"/>
              </a:ext>
            </a:extLst>
          </p:cNvPr>
          <p:cNvSpPr txBox="1"/>
          <p:nvPr/>
        </p:nvSpPr>
        <p:spPr>
          <a:xfrm>
            <a:off x="685800" y="6371956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 ACEEE 2017 State Energy Efficiency Scorecard</a:t>
            </a:r>
          </a:p>
        </p:txBody>
      </p:sp>
    </p:spTree>
    <p:extLst>
      <p:ext uri="{BB962C8B-B14F-4D97-AF65-F5344CB8AC3E}">
        <p14:creationId xmlns:p14="http://schemas.microsoft.com/office/powerpoint/2010/main" val="201611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EF5FD-7EB0-4AED-8685-4354951C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Costs of Savings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CA39E-A2DF-4736-94ED-4AD2123F1C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Typical program cost ~2-3 cents per kWh saved</a:t>
            </a:r>
          </a:p>
          <a:p>
            <a:r>
              <a:rPr lang="en-US" dirty="0"/>
              <a:t>Most aggressive states ~3-5 cents per kWh saved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643BCF-4167-4E70-9FB7-BBAED7E75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486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F278F94-34CA-426B-913E-A95A8ADB8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D91774B-DFF4-4B79-BEB5-88059F8E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Efficiency “Programs”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5A437A-CAD6-4B96-894F-EBBAF7BE5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CE613-F23B-416E-BB70-D7B61A96F2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269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C7644-CA2F-49A3-8B0B-215EBD41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Numerous Market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07A42-BD21-47FA-B164-2DEADCC25F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/>
              <a:t>Awareness/info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Consumers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Builders, vendors, suppliers, contractors, etc.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Split incentives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Builders vs. future occupants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Owners vs. tenants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Risk/Uncertainty regarding efficiency performance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Individual customer choice vs. portfolio of EE measures/participants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Transaction costs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Different planning horizons for demand than for supply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Lack of access to capital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Energy prices don’t align with costs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AC4484-00CF-4660-90E8-E8D00A10B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215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Futures Group Consulting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038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EE/RE Areas of Expertise</a:t>
            </a:r>
          </a:p>
          <a:p>
            <a:r>
              <a:rPr lang="en-US" dirty="0"/>
              <a:t>Policy</a:t>
            </a:r>
          </a:p>
          <a:p>
            <a:r>
              <a:rPr lang="en-US" dirty="0"/>
              <a:t>Market Analysis</a:t>
            </a:r>
          </a:p>
          <a:p>
            <a:r>
              <a:rPr lang="en-US" dirty="0"/>
              <a:t>Program Design</a:t>
            </a:r>
          </a:p>
          <a:p>
            <a:r>
              <a:rPr lang="en-US" dirty="0"/>
              <a:t>Evaluation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1" y="1589567"/>
            <a:ext cx="37781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Range of Clients</a:t>
            </a:r>
          </a:p>
          <a:p>
            <a:r>
              <a:rPr lang="en-US" dirty="0"/>
              <a:t>Regulators</a:t>
            </a:r>
          </a:p>
          <a:p>
            <a:r>
              <a:rPr lang="en-US" dirty="0"/>
              <a:t>Government Agencies</a:t>
            </a:r>
          </a:p>
          <a:p>
            <a:r>
              <a:rPr lang="en-US" dirty="0"/>
              <a:t>Advocates</a:t>
            </a:r>
          </a:p>
          <a:p>
            <a:r>
              <a:rPr lang="en-US" dirty="0"/>
              <a:t>Utilities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562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Clients in more than 25 states, 5 Canadian provinces, Europe &amp; China.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25000" lnSpcReduction="20000"/>
          </a:bodyPr>
          <a:lstStyle/>
          <a:p>
            <a:fld id="{76CEC927-C923-4D85-A3AA-D3ED79C77D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1650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586A6-215F-402C-A5E6-0F920D51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81000"/>
            <a:ext cx="8153400" cy="838200"/>
          </a:xfrm>
        </p:spPr>
        <p:txBody>
          <a:bodyPr/>
          <a:lstStyle/>
          <a:p>
            <a:r>
              <a:rPr lang="en-US" sz="4000" dirty="0"/>
              <a:t>Will Retail Choice Change Barriers?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8B5000-08B4-43B8-B333-E9A4CB7D6E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/>
              <a:t>Won’t directly change them</a:t>
            </a:r>
          </a:p>
          <a:p>
            <a:r>
              <a:rPr lang="en-US" sz="2600" dirty="0"/>
              <a:t>Only indirectly if efficiency offers used to attract customers</a:t>
            </a:r>
          </a:p>
          <a:p>
            <a:pPr lvl="1"/>
            <a:r>
              <a:rPr lang="en-US" sz="2300" dirty="0"/>
              <a:t>No evidence to suggest this will be the case</a:t>
            </a:r>
          </a:p>
          <a:p>
            <a:pPr lvl="1"/>
            <a:r>
              <a:rPr lang="en-US" sz="2300" dirty="0"/>
              <a:t>And only even possible for some efficiency measures</a:t>
            </a:r>
          </a:p>
          <a:p>
            <a:pPr lvl="2"/>
            <a:r>
              <a:rPr lang="en-US" sz="2000" dirty="0"/>
              <a:t>Only retrofit measures</a:t>
            </a:r>
          </a:p>
          <a:p>
            <a:pPr lvl="2"/>
            <a:r>
              <a:rPr lang="en-US" sz="2000" dirty="0"/>
              <a:t>No effect on time of purchase, new construction measures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908ED8-2DC8-45ED-AF2A-0F10FFFCF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297ED-E22E-45CB-9BF6-C33833EE1D19}"/>
              </a:ext>
            </a:extLst>
          </p:cNvPr>
          <p:cNvSpPr txBox="1"/>
          <p:nvPr/>
        </p:nvSpPr>
        <p:spPr>
          <a:xfrm>
            <a:off x="612648" y="5334000"/>
            <a:ext cx="784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 UK, residential insulation market collapsed once requirements for retail energy suppliers to acquire energy savings was eliminated (i.e. once it was made optional).</a:t>
            </a:r>
          </a:p>
        </p:txBody>
      </p:sp>
    </p:spTree>
    <p:extLst>
      <p:ext uri="{BB962C8B-B14F-4D97-AF65-F5344CB8AC3E}">
        <p14:creationId xmlns:p14="http://schemas.microsoft.com/office/powerpoint/2010/main" val="16533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586A6-215F-402C-A5E6-0F920D51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232648" cy="762000"/>
          </a:xfrm>
        </p:spPr>
        <p:txBody>
          <a:bodyPr/>
          <a:lstStyle/>
          <a:p>
            <a:r>
              <a:rPr lang="en-US" sz="3800" dirty="0"/>
              <a:t>Need to Obligate an Entity to Acquire 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8B5000-08B4-43B8-B333-E9A4CB7D6E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Significant cost-effective efficiency will be “left on the table” without a mandate</a:t>
            </a:r>
          </a:p>
          <a:p>
            <a:r>
              <a:rPr lang="en-US" dirty="0"/>
              <a:t>That’s true regardless of market structure</a:t>
            </a:r>
          </a:p>
          <a:p>
            <a:pPr lvl="1"/>
            <a:r>
              <a:rPr lang="en-US" dirty="0"/>
              <a:t>Vertically-integrated utility or</a:t>
            </a:r>
          </a:p>
          <a:p>
            <a:pPr lvl="1"/>
            <a:r>
              <a:rPr lang="en-US" dirty="0"/>
              <a:t>Retail choice</a:t>
            </a:r>
          </a:p>
          <a:p>
            <a:r>
              <a:rPr lang="en-US" dirty="0"/>
              <a:t>“Someone” needs to be obligated to acquire 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908ED8-2DC8-45ED-AF2A-0F10FFFCF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446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F278F94-34CA-426B-913E-A95A8ADB8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D91774B-DFF4-4B79-BEB5-88059F8E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Options for Efficiency Obligations under Retail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5A437A-CAD6-4B96-894F-EBBAF7BE5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CE613-F23B-416E-BB70-D7B61A96F2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970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FD2DB-C1FF-4E5B-BA33-32675B4D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Primary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25FFEA-C363-4D8E-A2E7-9B41AECCCF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Distribution Utility</a:t>
            </a:r>
          </a:p>
          <a:p>
            <a:pPr lvl="1"/>
            <a:r>
              <a:rPr lang="en-US" dirty="0"/>
              <a:t>IL, MA, OH, CA, etc.</a:t>
            </a:r>
          </a:p>
          <a:p>
            <a:r>
              <a:rPr lang="en-US" dirty="0"/>
              <a:t>Independent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lvl="1"/>
            <a:r>
              <a:rPr lang="en-US" dirty="0"/>
              <a:t>NJ, OR</a:t>
            </a:r>
          </a:p>
          <a:p>
            <a:r>
              <a:rPr lang="en-US" dirty="0"/>
              <a:t>Retail Energy Suppliers</a:t>
            </a:r>
          </a:p>
          <a:p>
            <a:pPr lvl="1"/>
            <a:r>
              <a:rPr lang="en-US" dirty="0"/>
              <a:t>UK, France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168FA4-CF07-473C-BF07-029D4954FB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52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7C033-BAEA-4AB1-B930-F543A3F1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05C0B-30B2-4427-9F36-2A11FFEF67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589566"/>
            <a:ext cx="3962400" cy="488743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Pros	</a:t>
            </a:r>
          </a:p>
          <a:p>
            <a:r>
              <a:rPr lang="en-US" dirty="0"/>
              <a:t>Serves all customers</a:t>
            </a:r>
          </a:p>
          <a:p>
            <a:pPr lvl="1"/>
            <a:r>
              <a:rPr lang="en-US" dirty="0"/>
              <a:t>Full range EE programs</a:t>
            </a:r>
          </a:p>
          <a:p>
            <a:pPr lvl="1"/>
            <a:r>
              <a:rPr lang="en-US" dirty="0"/>
              <a:t>Market clarity</a:t>
            </a:r>
          </a:p>
          <a:p>
            <a:r>
              <a:rPr lang="en-US" dirty="0"/>
              <a:t>Customer relationships</a:t>
            </a:r>
          </a:p>
          <a:p>
            <a:r>
              <a:rPr lang="en-US" dirty="0"/>
              <a:t>Customer data access</a:t>
            </a:r>
          </a:p>
          <a:p>
            <a:r>
              <a:rPr lang="en-US" dirty="0"/>
              <a:t>Regulated investments EE helps address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D8E32B-EFDA-4E40-BCD3-A1F71B9708C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00600" y="1589567"/>
            <a:ext cx="4038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Cons</a:t>
            </a:r>
          </a:p>
          <a:p>
            <a:r>
              <a:rPr lang="en-US" dirty="0"/>
              <a:t>Not “core business”</a:t>
            </a:r>
          </a:p>
          <a:p>
            <a:r>
              <a:rPr lang="en-US" dirty="0"/>
              <a:t>Monopoly has less incentive for innovation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5E592F-4111-41F1-96B0-F1204165E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1F94C9F0-2FB9-424A-ADDC-C753FA131B3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3770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7C033-BAEA-4AB1-B930-F543A3F1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05C0B-30B2-4427-9F36-2A11FFEF67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589567"/>
            <a:ext cx="4114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Pros	</a:t>
            </a:r>
          </a:p>
          <a:p>
            <a:r>
              <a:rPr lang="en-US" dirty="0"/>
              <a:t>Serves all customers</a:t>
            </a:r>
          </a:p>
          <a:p>
            <a:pPr lvl="1"/>
            <a:r>
              <a:rPr lang="en-US" dirty="0"/>
              <a:t>Full range EE programs</a:t>
            </a:r>
          </a:p>
          <a:p>
            <a:pPr lvl="1"/>
            <a:r>
              <a:rPr lang="en-US" dirty="0"/>
              <a:t>Market clarity</a:t>
            </a:r>
          </a:p>
          <a:p>
            <a:r>
              <a:rPr lang="en-US" dirty="0"/>
              <a:t>Singular focus</a:t>
            </a:r>
          </a:p>
          <a:p>
            <a:r>
              <a:rPr lang="en-US" dirty="0"/>
              <a:t>Competition can drive innovation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D8E32B-EFDA-4E40-BCD3-A1F71B9708C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589567"/>
            <a:ext cx="42672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Cons</a:t>
            </a:r>
          </a:p>
          <a:p>
            <a:r>
              <a:rPr lang="en-US" dirty="0"/>
              <a:t>No customer relationships</a:t>
            </a:r>
          </a:p>
          <a:p>
            <a:r>
              <a:rPr lang="en-US" dirty="0"/>
              <a:t>No customer data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5E592F-4111-41F1-96B0-F1204165E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1F94C9F0-2FB9-424A-ADDC-C753FA131B3E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60C521-BE89-46EB-B46E-986F74483856}"/>
              </a:ext>
            </a:extLst>
          </p:cNvPr>
          <p:cNvSpPr txBox="1"/>
          <p:nvPr/>
        </p:nvSpPr>
        <p:spPr>
          <a:xfrm>
            <a:off x="609600" y="571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 Assumes competitive selection process, but there are other variations.</a:t>
            </a:r>
          </a:p>
        </p:txBody>
      </p:sp>
    </p:spTree>
    <p:extLst>
      <p:ext uri="{BB962C8B-B14F-4D97-AF65-F5344CB8AC3E}">
        <p14:creationId xmlns:p14="http://schemas.microsoft.com/office/powerpoint/2010/main" val="4079293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7C033-BAEA-4AB1-B930-F543A3F1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Energy Suppliers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05C0B-30B2-4427-9F36-2A11FFEF67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4267200" cy="305863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Pros	</a:t>
            </a:r>
          </a:p>
          <a:p>
            <a:r>
              <a:rPr lang="en-US" dirty="0"/>
              <a:t>Some customer data</a:t>
            </a:r>
          </a:p>
          <a:p>
            <a:r>
              <a:rPr lang="en-US" dirty="0"/>
              <a:t>Some relationships</a:t>
            </a:r>
          </a:p>
          <a:p>
            <a:r>
              <a:rPr lang="en-US" dirty="0"/>
              <a:t>EE can be marketing tool</a:t>
            </a:r>
          </a:p>
          <a:p>
            <a:r>
              <a:rPr lang="en-US" dirty="0"/>
              <a:t>Pressure to minimize costs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D8E32B-EFDA-4E40-BCD3-A1F71B9708C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589567"/>
            <a:ext cx="4190999" cy="336343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Cons</a:t>
            </a:r>
          </a:p>
          <a:p>
            <a:r>
              <a:rPr lang="en-US" dirty="0"/>
              <a:t>Only some customers</a:t>
            </a:r>
          </a:p>
          <a:p>
            <a:pPr lvl="1"/>
            <a:r>
              <a:rPr lang="en-US" dirty="0"/>
              <a:t>Limits EE program options</a:t>
            </a:r>
          </a:p>
          <a:p>
            <a:pPr lvl="1"/>
            <a:r>
              <a:rPr lang="en-US" dirty="0"/>
              <a:t>Creates EE mkt confusion</a:t>
            </a:r>
          </a:p>
          <a:p>
            <a:pPr lvl="1"/>
            <a:r>
              <a:rPr lang="en-US" dirty="0"/>
              <a:t>Puts upward pressure on EE program costs</a:t>
            </a:r>
          </a:p>
          <a:p>
            <a:r>
              <a:rPr lang="en-US" dirty="0"/>
              <a:t>Not “core business”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5E592F-4111-41F1-96B0-F1204165E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1F94C9F0-2FB9-424A-ADDC-C753FA131B3E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BA6075B-0E93-4E1F-873D-9CD3AB4BB2EA}"/>
              </a:ext>
            </a:extLst>
          </p:cNvPr>
          <p:cNvSpPr txBox="1">
            <a:spLocks/>
          </p:cNvSpPr>
          <p:nvPr/>
        </p:nvSpPr>
        <p:spPr bwMode="auto">
          <a:xfrm>
            <a:off x="1295400" y="5018567"/>
            <a:ext cx="5791200" cy="177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pitchFamily="-102" charset="-128"/>
                <a:cs typeface="ＭＳ Ｐゴシック" pitchFamily="-102" charset="-128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pitchFamily="-102" charset="-128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pitchFamily="-102" charset="-128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D89A4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-102" charset="-128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-102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3200" b="1" dirty="0"/>
              <a:t>Mix	</a:t>
            </a:r>
          </a:p>
          <a:p>
            <a:r>
              <a:rPr lang="en-US" dirty="0"/>
              <a:t>Some customer data, but not all</a:t>
            </a:r>
          </a:p>
          <a:p>
            <a:r>
              <a:rPr lang="en-US" dirty="0"/>
              <a:t>Some customer relationships, not 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06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93FB3-953E-491A-8413-DBE983EE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Doesn’t Competition Lower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77FD6-00F4-4795-BEBB-B9687C038D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Yes, but for whom?</a:t>
            </a:r>
          </a:p>
          <a:p>
            <a:r>
              <a:rPr lang="en-US" dirty="0"/>
              <a:t>Increased competition for customers, savings…</a:t>
            </a:r>
          </a:p>
          <a:p>
            <a:pPr lvl="1"/>
            <a:r>
              <a:rPr lang="en-US" dirty="0"/>
              <a:t>results in increased offers (e.g. rebates) to customers</a:t>
            </a:r>
          </a:p>
          <a:p>
            <a:r>
              <a:rPr lang="en-US" dirty="0"/>
              <a:t>Lowers net cost to participating customers…</a:t>
            </a:r>
          </a:p>
          <a:p>
            <a:pPr lvl="1"/>
            <a:r>
              <a:rPr lang="en-US" dirty="0"/>
              <a:t>but increases program costs for ratepayers as a whole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D991A4-6914-4D34-A5CF-552B5FCBA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489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70C98-E00B-4DF8-ADBC-B6A3597A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“Cons” Be Addressed?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E13666-8686-4161-86F7-78455871C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BEEAF4A4-6C25-49A5-8111-84F1514C24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Distribution Utility Model</a:t>
            </a:r>
          </a:p>
          <a:p>
            <a:r>
              <a:rPr lang="en-US" dirty="0"/>
              <a:t>Not core business</a:t>
            </a:r>
          </a:p>
          <a:p>
            <a:r>
              <a:rPr lang="en-US" dirty="0"/>
              <a:t>Monopoly disincentive to innovate</a:t>
            </a:r>
          </a:p>
          <a:p>
            <a:pPr marL="0" indent="0">
              <a:buNone/>
            </a:pPr>
            <a:r>
              <a:rPr lang="en-US" sz="3200" b="1" dirty="0"/>
              <a:t>Independent 3rd Party</a:t>
            </a:r>
          </a:p>
          <a:p>
            <a:r>
              <a:rPr lang="en-US" dirty="0"/>
              <a:t>No customer data</a:t>
            </a:r>
          </a:p>
          <a:p>
            <a:r>
              <a:rPr lang="en-US" dirty="0"/>
              <a:t>No existing customer relationships</a:t>
            </a:r>
          </a:p>
          <a:p>
            <a:pPr marL="0" indent="0">
              <a:buNone/>
            </a:pPr>
            <a:r>
              <a:rPr lang="en-US" b="1" dirty="0"/>
              <a:t>Retail Energy Suppliers</a:t>
            </a:r>
          </a:p>
          <a:p>
            <a:r>
              <a:rPr lang="en-US" dirty="0"/>
              <a:t>Serve only some customers</a:t>
            </a:r>
          </a:p>
          <a:p>
            <a:pPr lvl="1"/>
            <a:r>
              <a:rPr lang="en-US" dirty="0"/>
              <a:t>Limited program options</a:t>
            </a:r>
          </a:p>
          <a:p>
            <a:pPr lvl="1"/>
            <a:r>
              <a:rPr lang="en-US" dirty="0"/>
              <a:t>Market confusion</a:t>
            </a:r>
          </a:p>
          <a:p>
            <a:pPr lvl="1"/>
            <a:r>
              <a:rPr lang="en-US" dirty="0"/>
              <a:t>Increased EE program costs</a:t>
            </a:r>
          </a:p>
          <a:p>
            <a:r>
              <a:rPr lang="en-US" dirty="0"/>
              <a:t>Not core business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FB1BDE-863F-42EB-A24D-38BF4F121299}"/>
              </a:ext>
            </a:extLst>
          </p:cNvPr>
          <p:cNvSpPr txBox="1"/>
          <p:nvPr/>
        </p:nvSpPr>
        <p:spPr>
          <a:xfrm>
            <a:off x="6035040" y="1981200"/>
            <a:ext cx="2898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Shareholder incentives, tied to performance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Decoupling (NV already)</a:t>
            </a:r>
          </a:p>
          <a:p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FD37746F-440C-42CC-A4F8-15F20E870327}"/>
              </a:ext>
            </a:extLst>
          </p:cNvPr>
          <p:cNvSpPr/>
          <p:nvPr/>
        </p:nvSpPr>
        <p:spPr>
          <a:xfrm>
            <a:off x="5562600" y="2057400"/>
            <a:ext cx="411480" cy="838200"/>
          </a:xfrm>
          <a:prstGeom prst="rightBrace">
            <a:avLst>
              <a:gd name="adj1" fmla="val 8333"/>
              <a:gd name="adj2" fmla="val 4844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0EE100-C326-4CB4-9E40-E4E33FE07FDE}"/>
              </a:ext>
            </a:extLst>
          </p:cNvPr>
          <p:cNvSpPr txBox="1"/>
          <p:nvPr/>
        </p:nvSpPr>
        <p:spPr>
          <a:xfrm>
            <a:off x="6035040" y="3363331"/>
            <a:ext cx="289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make available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D91311-7638-4787-9DCA-E5F0093F13CB}"/>
              </a:ext>
            </a:extLst>
          </p:cNvPr>
          <p:cNvSpPr txBox="1"/>
          <p:nvPr/>
        </p:nvSpPr>
        <p:spPr>
          <a:xfrm>
            <a:off x="6047885" y="3731240"/>
            <a:ext cx="289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short-term solution; goes away over long-term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9CB08567-4FCC-4D5B-A122-B3EB4C77E0AF}"/>
              </a:ext>
            </a:extLst>
          </p:cNvPr>
          <p:cNvSpPr/>
          <p:nvPr/>
        </p:nvSpPr>
        <p:spPr>
          <a:xfrm flipV="1">
            <a:off x="3581400" y="3457265"/>
            <a:ext cx="2466485" cy="1814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7E4ED491-E951-4FA5-8ED6-867026A8040C}"/>
              </a:ext>
            </a:extLst>
          </p:cNvPr>
          <p:cNvSpPr/>
          <p:nvPr/>
        </p:nvSpPr>
        <p:spPr>
          <a:xfrm flipV="1">
            <a:off x="5615940" y="3906374"/>
            <a:ext cx="419100" cy="15416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35A8A3-E1FF-4793-B229-446053416278}"/>
              </a:ext>
            </a:extLst>
          </p:cNvPr>
          <p:cNvSpPr txBox="1"/>
          <p:nvPr/>
        </p:nvSpPr>
        <p:spPr>
          <a:xfrm>
            <a:off x="6065302" y="5401681"/>
            <a:ext cx="289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obvious solution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xmlns="" id="{5B1BEB0E-2393-40B9-B57A-DB1990A16CF9}"/>
              </a:ext>
            </a:extLst>
          </p:cNvPr>
          <p:cNvSpPr/>
          <p:nvPr/>
        </p:nvSpPr>
        <p:spPr>
          <a:xfrm>
            <a:off x="5562600" y="4695694"/>
            <a:ext cx="411480" cy="178130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9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</p:spPr>
        <p:txBody>
          <a:bodyPr>
            <a:normAutofit/>
          </a:bodyPr>
          <a:lstStyle/>
          <a:p>
            <a:r>
              <a:rPr lang="en-US" dirty="0"/>
              <a:t>Recommendations (1)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FAFAFE72-59A1-4EF7-AA95-3C40E357011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5029200"/>
          </a:xfrm>
        </p:spPr>
        <p:txBody>
          <a:bodyPr>
            <a:normAutofit/>
          </a:bodyPr>
          <a:lstStyle/>
          <a:p>
            <a:r>
              <a:rPr lang="en-US" dirty="0"/>
              <a:t>Establish an Energy Efficiency Resource Standard</a:t>
            </a:r>
          </a:p>
          <a:p>
            <a:pPr lvl="1"/>
            <a:r>
              <a:rPr lang="en-US" dirty="0"/>
              <a:t>Statutorily set targets or require PUC to set them</a:t>
            </a:r>
          </a:p>
          <a:p>
            <a:pPr lvl="2"/>
            <a:r>
              <a:rPr lang="en-US" dirty="0"/>
              <a:t>i.e. moved out of current context of resource planning</a:t>
            </a:r>
          </a:p>
          <a:p>
            <a:pPr lvl="2"/>
            <a:r>
              <a:rPr lang="en-US" dirty="0"/>
              <a:t>but still driven by concept of EE as a resource alternative</a:t>
            </a:r>
          </a:p>
          <a:p>
            <a:pPr lvl="1"/>
            <a:r>
              <a:rPr lang="en-US" dirty="0"/>
              <a:t>Targets should be:</a:t>
            </a:r>
          </a:p>
          <a:p>
            <a:pPr lvl="2"/>
            <a:r>
              <a:rPr lang="en-US" dirty="0"/>
              <a:t>Approximately = max that is cost-effective (as under SB 150)</a:t>
            </a:r>
          </a:p>
          <a:p>
            <a:pPr lvl="2"/>
            <a:r>
              <a:rPr lang="en-US" dirty="0"/>
              <a:t>Multi-year</a:t>
            </a:r>
          </a:p>
          <a:p>
            <a:pPr lvl="2"/>
            <a:r>
              <a:rPr lang="en-US" dirty="0"/>
              <a:t>Expressed in ways that reward longer-lived savings</a:t>
            </a:r>
          </a:p>
          <a:p>
            <a:pPr lvl="1"/>
            <a:r>
              <a:rPr lang="en-US" dirty="0"/>
              <a:t>Need to obligate entity to meet standards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8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34FBF-B7F6-4C57-BDE7-3AEA1E66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B48A28-D0F1-47B0-AC2F-A8EE8E0434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87338" indent="-287338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Value of Efficiency as a Resource</a:t>
            </a:r>
          </a:p>
          <a:p>
            <a:pPr marL="287338" indent="-287338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Size of Cost-Effective Efficiency Resource</a:t>
            </a:r>
          </a:p>
          <a:p>
            <a:pPr marL="287338" indent="-287338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Need for Efficiency Programs</a:t>
            </a:r>
          </a:p>
          <a:p>
            <a:pPr marL="796925" lvl="3" indent="-2222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Why consumers don’t invest in all cost-effective efficiency</a:t>
            </a:r>
          </a:p>
          <a:p>
            <a:pPr marL="796925" lvl="3" indent="-2222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Why competitive electric market won’t change that reality</a:t>
            </a:r>
          </a:p>
          <a:p>
            <a:pPr marL="287338" indent="-287338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Options for Assigning Efficiency Program Obligations under Competitive Retail Electric Market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95247D-7454-4A30-B696-AED00F41D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912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21773-1073-453A-83FE-3FC8770E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880A1D-A762-438C-81B3-8181485E81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EE Obligation on Distribution Utility or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lvl="1"/>
            <a:r>
              <a:rPr lang="en-US" i="1" u="sng" dirty="0"/>
              <a:t>Do not </a:t>
            </a:r>
            <a:r>
              <a:rPr lang="en-US" dirty="0"/>
              <a:t>impose on retail energy suppliers</a:t>
            </a:r>
          </a:p>
          <a:p>
            <a:pPr lvl="1"/>
            <a:r>
              <a:rPr lang="en-US" dirty="0"/>
              <a:t>They can still supplement DU/3</a:t>
            </a:r>
            <a:r>
              <a:rPr lang="en-US" baseline="30000" dirty="0"/>
              <a:t>rd</a:t>
            </a:r>
            <a:r>
              <a:rPr lang="en-US" dirty="0"/>
              <a:t> party if they choose</a:t>
            </a:r>
          </a:p>
          <a:p>
            <a:r>
              <a:rPr lang="en-US" dirty="0"/>
              <a:t>Create </a:t>
            </a:r>
            <a:r>
              <a:rPr lang="en-US" i="1" u="sng" dirty="0"/>
              <a:t>performance </a:t>
            </a:r>
            <a:r>
              <a:rPr lang="en-US" dirty="0"/>
              <a:t>incentives</a:t>
            </a:r>
          </a:p>
          <a:p>
            <a:pPr lvl="1"/>
            <a:r>
              <a:rPr lang="en-US" dirty="0"/>
              <a:t>Most important for DU, but helpful for 3</a:t>
            </a:r>
            <a:r>
              <a:rPr lang="en-US" baseline="30000" dirty="0"/>
              <a:t>rd</a:t>
            </a:r>
            <a:r>
              <a:rPr lang="en-US" dirty="0"/>
              <a:t> Party too</a:t>
            </a:r>
          </a:p>
          <a:p>
            <a:pPr lvl="1"/>
            <a:r>
              <a:rPr lang="en-US" dirty="0"/>
              <a:t>Many different ways to do this</a:t>
            </a:r>
          </a:p>
          <a:p>
            <a:r>
              <a:rPr lang="en-US" dirty="0"/>
              <a:t>Independent evaluation</a:t>
            </a:r>
          </a:p>
          <a:p>
            <a:pPr lvl="1"/>
            <a:r>
              <a:rPr lang="en-US" dirty="0"/>
              <a:t>Particularly important w/performance incentives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D7BA3B-404B-4BFB-AD8C-FF85D73C6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059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21773-1073-453A-83FE-3FC8770E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880A1D-A762-438C-81B3-8181485E81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Decoupling</a:t>
            </a:r>
          </a:p>
          <a:p>
            <a:pPr lvl="1"/>
            <a:r>
              <a:rPr lang="en-US" dirty="0"/>
              <a:t>NV already has</a:t>
            </a:r>
          </a:p>
          <a:p>
            <a:r>
              <a:rPr lang="en-US" dirty="0"/>
              <a:t>IRP/least cost approaches for D Investments</a:t>
            </a:r>
          </a:p>
          <a:p>
            <a:pPr lvl="1"/>
            <a:r>
              <a:rPr lang="en-US" dirty="0"/>
              <a:t>Additional geo-targeting of EE, on top of system-wide</a:t>
            </a:r>
          </a:p>
          <a:p>
            <a:pPr lvl="1"/>
            <a:r>
              <a:rPr lang="en-US" dirty="0"/>
              <a:t>Several jurisdictions now do this…</a:t>
            </a:r>
          </a:p>
          <a:p>
            <a:pPr lvl="1"/>
            <a:r>
              <a:rPr lang="en-US" dirty="0"/>
              <a:t>…including NV starting in 2020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D7BA3B-404B-4BFB-AD8C-FF85D73C6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4235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819400"/>
            <a:ext cx="7123113" cy="198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cs typeface="+mn-cs"/>
              </a:rPr>
              <a:t>Chris Neme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cs typeface="+mn-cs"/>
              </a:rPr>
              <a:t>Energy Futures Group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cs typeface="+mn-cs"/>
              </a:rPr>
              <a:t>cneme@energyfuturesgroup.com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cs typeface="+mn-cs"/>
              </a:rPr>
              <a:t>Phone:	802-482-5001 ext. 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cs typeface="+mn-cs"/>
              </a:rPr>
              <a:t>Cell:	802-363-6551</a:t>
            </a:r>
            <a:endParaRPr lang="en-US" altLang="en-US" sz="2000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Q&amp;A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1828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831132-EE91-4A9D-BA09-B6E6872B0A41}" type="slidenum">
              <a:rPr lang="en-US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F278F94-34CA-426B-913E-A95A8ADB8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D91774B-DFF4-4B79-BEB5-88059F8E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Extras for Reference (if needed)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5A437A-CAD6-4B96-894F-EBBAF7BE5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CE613-F23B-416E-BB70-D7B61A96F22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754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762000"/>
          </a:xfrm>
        </p:spPr>
        <p:txBody>
          <a:bodyPr>
            <a:noAutofit/>
          </a:bodyPr>
          <a:lstStyle/>
          <a:p>
            <a:r>
              <a:rPr lang="en-US" sz="3600" dirty="0"/>
              <a:t>Most EE Programs Provide Some Savings </a:t>
            </a:r>
            <a:br>
              <a:rPr lang="en-US" sz="3600" dirty="0"/>
            </a:br>
            <a:r>
              <a:rPr lang="en-US" sz="3600" dirty="0"/>
              <a:t>at All Hours of Potential Interest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FAFAFE72-59A1-4EF7-AA95-3C40E357011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16060"/>
            <a:ext cx="7059917" cy="4640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1748" y="1676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Residential Lighting Savings Load Shape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055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Comparative Reliability of EE Capacity</a:t>
            </a:r>
            <a:br>
              <a:rPr lang="en-US" sz="4000" dirty="0"/>
            </a:br>
            <a:r>
              <a:rPr lang="en-US" sz="3200" i="1" dirty="0"/>
              <a:t>(Current ISO New England Data/Assumptions)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038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Demand Resources	</a:t>
            </a:r>
          </a:p>
          <a:p>
            <a:r>
              <a:rPr lang="en-US" sz="2400" dirty="0"/>
              <a:t>Efficiency:		100%</a:t>
            </a:r>
          </a:p>
          <a:p>
            <a:r>
              <a:rPr lang="en-US" sz="2400" dirty="0"/>
              <a:t>Demand Response:    90%</a:t>
            </a:r>
          </a:p>
          <a:p>
            <a:r>
              <a:rPr lang="en-US" sz="2400" b="1" dirty="0"/>
              <a:t>Total System:	  98%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589567"/>
            <a:ext cx="3886199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Generators</a:t>
            </a:r>
          </a:p>
          <a:p>
            <a:r>
              <a:rPr lang="en-US" sz="2400" dirty="0"/>
              <a:t>Combined Cycle:	96.1%</a:t>
            </a:r>
          </a:p>
          <a:p>
            <a:r>
              <a:rPr lang="en-US" sz="2400" dirty="0"/>
              <a:t>Fossil:		80.7%</a:t>
            </a:r>
          </a:p>
          <a:p>
            <a:r>
              <a:rPr lang="en-US" sz="2400" dirty="0"/>
              <a:t>CT:			89.6%</a:t>
            </a:r>
          </a:p>
          <a:p>
            <a:r>
              <a:rPr lang="en-US" sz="2400" dirty="0"/>
              <a:t>Nuclear		98.1%</a:t>
            </a:r>
          </a:p>
          <a:p>
            <a:r>
              <a:rPr lang="en-US" sz="2400" dirty="0" err="1"/>
              <a:t>Hydr</a:t>
            </a:r>
            <a:r>
              <a:rPr lang="en-US" sz="2400" dirty="0"/>
              <a:t>	o		96.5%</a:t>
            </a:r>
          </a:p>
          <a:p>
            <a:r>
              <a:rPr lang="en-US" sz="2400" dirty="0"/>
              <a:t>Diesel		90.7%</a:t>
            </a:r>
          </a:p>
          <a:p>
            <a:r>
              <a:rPr lang="en-US" sz="2400" dirty="0"/>
              <a:t>Misc.			90.7%</a:t>
            </a:r>
          </a:p>
          <a:p>
            <a:r>
              <a:rPr lang="en-US" sz="2400" b="1" dirty="0"/>
              <a:t>Total System</a:t>
            </a:r>
            <a:r>
              <a:rPr lang="en-US" sz="2400" dirty="0"/>
              <a:t>	</a:t>
            </a:r>
            <a:r>
              <a:rPr lang="en-US" sz="2400" b="1" dirty="0"/>
              <a:t>92.7%</a:t>
            </a:r>
            <a:r>
              <a:rPr lang="en-US" sz="2400" dirty="0"/>
              <a:t>			</a:t>
            </a:r>
          </a:p>
          <a:p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25000" lnSpcReduction="20000"/>
          </a:bodyPr>
          <a:lstStyle/>
          <a:p>
            <a:fld id="{76CEC927-C923-4D85-A3AA-D3ED79C77DC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453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32648" cy="838200"/>
          </a:xfrm>
        </p:spPr>
        <p:txBody>
          <a:bodyPr>
            <a:normAutofit/>
          </a:bodyPr>
          <a:lstStyle/>
          <a:p>
            <a:r>
              <a:rPr lang="en-US" sz="4000" dirty="0"/>
              <a:t>Efficiency as a Resource – T&amp;D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FAFAFE72-59A1-4EF7-AA95-3C40E357011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Passive Deferrals</a:t>
            </a:r>
          </a:p>
          <a:p>
            <a:r>
              <a:rPr lang="en-US" sz="2800" dirty="0"/>
              <a:t>Indirect, long-term impacts system-wide programs</a:t>
            </a:r>
          </a:p>
          <a:p>
            <a:pPr marL="0" indent="0">
              <a:buNone/>
            </a:pPr>
            <a:r>
              <a:rPr lang="en-US" sz="3200" b="1" dirty="0"/>
              <a:t>Active Deferrals</a:t>
            </a:r>
          </a:p>
          <a:p>
            <a:r>
              <a:rPr lang="en-US" sz="2800" dirty="0"/>
              <a:t>Geographically-targeted programs intentionally designed to defer specific T&amp;D projects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923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Depth of Savings Matters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FAFAFE72-59A1-4EF7-AA95-3C40E357011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2667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4" y="2345749"/>
            <a:ext cx="8988167" cy="1997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905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Hypothetical Distribution Substation w/100 MW Capacity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1697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38200"/>
          </a:xfrm>
        </p:spPr>
        <p:txBody>
          <a:bodyPr>
            <a:normAutofit/>
          </a:bodyPr>
          <a:lstStyle/>
          <a:p>
            <a:r>
              <a:rPr lang="en-US" sz="4000"/>
              <a:t>Season &amp; Hour of T&amp;D Peak Matter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FAFAFE72-59A1-4EF7-AA95-3C40E357011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2667000"/>
          </a:xfrm>
        </p:spPr>
        <p:txBody>
          <a:bodyPr>
            <a:normAutofit/>
          </a:bodyPr>
          <a:lstStyle/>
          <a:p>
            <a:endParaRPr lang="en-US"/>
          </a:p>
          <a:p>
            <a:pPr marL="0" indent="0">
              <a:buNone/>
            </a:pPr>
            <a:endParaRPr lang="en-US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4" y="2057400"/>
            <a:ext cx="8608016" cy="290688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4238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891BA-2AC2-4360-8D31-19C4F377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“Obligation”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F0AC60E-F2B9-4B08-984B-127BC26E706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2143" y="1676400"/>
            <a:ext cx="8839200" cy="51576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7B8F2E-80BC-48F3-A683-C006B7F679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3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AA6D714-917B-4590-9AEE-8B0063EC9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FBE82F4-8AC8-466F-8962-42440E03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Efficiency 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B1C5F0-08BD-4FCF-B9D5-1EF3DB86C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CE613-F23B-416E-BB70-D7B61A96F2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917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38" y="381000"/>
            <a:ext cx="8376264" cy="838200"/>
          </a:xfrm>
        </p:spPr>
        <p:txBody>
          <a:bodyPr>
            <a:normAutofit/>
          </a:bodyPr>
          <a:lstStyle/>
          <a:p>
            <a:r>
              <a:rPr lang="en-US" sz="3600" dirty="0"/>
              <a:t>Institutionalizing Non-Wires Alternatives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FAFAFE72-59A1-4EF7-AA95-3C40E357011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2667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2015 Screening Criteria for Triggering Detailed Assessments of NWAs</a:t>
            </a:r>
            <a:endParaRPr lang="en-US" sz="1600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40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8" y="2362199"/>
            <a:ext cx="8084862" cy="43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Benefits of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9566"/>
            <a:ext cx="3962400" cy="51160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Utility System Benefits</a:t>
            </a:r>
          </a:p>
          <a:p>
            <a:r>
              <a:rPr lang="en-US" dirty="0"/>
              <a:t>Energy</a:t>
            </a:r>
          </a:p>
          <a:p>
            <a:r>
              <a:rPr lang="en-US" dirty="0"/>
              <a:t>Generating Capacity</a:t>
            </a:r>
          </a:p>
          <a:p>
            <a:r>
              <a:rPr lang="en-US" dirty="0"/>
              <a:t>T&amp;D infrastructure</a:t>
            </a:r>
          </a:p>
          <a:p>
            <a:r>
              <a:rPr lang="en-US" dirty="0"/>
              <a:t>Line losses</a:t>
            </a:r>
          </a:p>
          <a:p>
            <a:r>
              <a:rPr lang="en-US" dirty="0"/>
              <a:t>Environmental Compliance</a:t>
            </a:r>
          </a:p>
          <a:p>
            <a:r>
              <a:rPr lang="en-US" dirty="0"/>
              <a:t>RPS compliance</a:t>
            </a:r>
          </a:p>
          <a:p>
            <a:r>
              <a:rPr lang="en-US" dirty="0"/>
              <a:t>Credit &amp; Collection Costs</a:t>
            </a:r>
          </a:p>
          <a:p>
            <a:r>
              <a:rPr lang="en-US" dirty="0"/>
              <a:t>Price Suppression</a:t>
            </a:r>
          </a:p>
          <a:p>
            <a:r>
              <a:rPr lang="en-US" dirty="0"/>
              <a:t>Lower 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89566"/>
            <a:ext cx="4006701" cy="48874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Other Consumer/Societal</a:t>
            </a:r>
          </a:p>
          <a:p>
            <a:r>
              <a:rPr lang="en-US" dirty="0"/>
              <a:t>Consumer Non-Energy Bens:</a:t>
            </a:r>
          </a:p>
          <a:p>
            <a:pPr lvl="1"/>
            <a:r>
              <a:rPr lang="en-US" dirty="0"/>
              <a:t>Comfort</a:t>
            </a:r>
          </a:p>
          <a:p>
            <a:pPr lvl="1"/>
            <a:r>
              <a:rPr lang="en-US" dirty="0"/>
              <a:t>Health &amp; safety</a:t>
            </a:r>
          </a:p>
          <a:p>
            <a:pPr lvl="1"/>
            <a:r>
              <a:rPr lang="en-US" dirty="0"/>
              <a:t>Building durability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O&amp;M</a:t>
            </a:r>
          </a:p>
          <a:p>
            <a:pPr lvl="1"/>
            <a:r>
              <a:rPr lang="en-US" dirty="0"/>
              <a:t>Business productivity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Jobs/Economic </a:t>
            </a:r>
            <a:r>
              <a:rPr lang="en-US" dirty="0" err="1"/>
              <a:t>Devt</a:t>
            </a:r>
            <a:endParaRPr lang="en-US" dirty="0"/>
          </a:p>
          <a:p>
            <a:r>
              <a:rPr lang="en-US" dirty="0"/>
              <a:t>Environment</a:t>
            </a:r>
          </a:p>
          <a:p>
            <a:r>
              <a:rPr lang="en-US" dirty="0"/>
              <a:t>Public Health</a:t>
            </a:r>
          </a:p>
          <a:p>
            <a:r>
              <a:rPr lang="en-US" dirty="0"/>
              <a:t>Energy Security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25000" lnSpcReduction="20000"/>
          </a:bodyPr>
          <a:lstStyle/>
          <a:p>
            <a:fld id="{76CEC927-C923-4D85-A3AA-D3ED79C77D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>
            <a:lvl1pPr>
              <a:defRPr/>
            </a:lvl1pPr>
          </a:lstStyle>
          <a:p>
            <a:fld id="{1F94C9F0-2FB9-424A-ADDC-C753FA131B3E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56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1EFAB-4066-495F-B838-FC7C001A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as a Resource -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7F8F19-BD4A-4C75-BE8E-6735B789E2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400" b="1" dirty="0"/>
              <a:t>Illinois Example (ComEd)</a:t>
            </a:r>
          </a:p>
          <a:p>
            <a:r>
              <a:rPr lang="en-US" dirty="0"/>
              <a:t>Savings targets imposed on distribution utilities</a:t>
            </a:r>
          </a:p>
          <a:p>
            <a:r>
              <a:rPr lang="en-US" dirty="0"/>
              <a:t>Spend ~4% of electric revenue on EE programs</a:t>
            </a:r>
          </a:p>
          <a:p>
            <a:r>
              <a:rPr lang="en-US" dirty="0"/>
              <a:t>To meet 20% of electric energy needs in 13 years</a:t>
            </a:r>
          </a:p>
          <a:p>
            <a:pPr marL="0" indent="0">
              <a:buNone/>
            </a:pPr>
            <a:r>
              <a:rPr lang="en-US" sz="3400" b="1" dirty="0"/>
              <a:t>Massachusetts Example</a:t>
            </a:r>
          </a:p>
          <a:p>
            <a:r>
              <a:rPr lang="en-US" dirty="0"/>
              <a:t>Mandate to acquire “all cost-effective” efficiency</a:t>
            </a:r>
          </a:p>
          <a:p>
            <a:pPr lvl="1"/>
            <a:r>
              <a:rPr lang="en-US" dirty="0"/>
              <a:t>Imposed on distribution utilities</a:t>
            </a:r>
          </a:p>
          <a:p>
            <a:r>
              <a:rPr lang="en-US" dirty="0"/>
              <a:t>Spend ~6% of electric revenue on EE programs</a:t>
            </a:r>
          </a:p>
          <a:p>
            <a:r>
              <a:rPr lang="en-US" dirty="0"/>
              <a:t>Will meet &gt;20% of electric energy needs in 10 </a:t>
            </a:r>
            <a:r>
              <a:rPr lang="en-US" dirty="0" err="1"/>
              <a:t>yrs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2F2EAD-9DAA-4620-B65F-596F27BA2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09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97B22-C89A-449F-AFA3-81EE9B7B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</p:spPr>
        <p:txBody>
          <a:bodyPr/>
          <a:lstStyle/>
          <a:p>
            <a:r>
              <a:rPr lang="en-US" dirty="0"/>
              <a:t>Efficiency as a Resource -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A9BEB-F1CE-48F4-B1BC-A19177976D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/>
              <a:t>New England ISO Capacity Market Example</a:t>
            </a:r>
          </a:p>
          <a:p>
            <a:r>
              <a:rPr lang="en-US" sz="2600" dirty="0"/>
              <a:t>Demand resources (DRs), including EE, compete w/supply</a:t>
            </a:r>
          </a:p>
          <a:p>
            <a:r>
              <a:rPr lang="en-US" sz="2600" dirty="0"/>
              <a:t>11 annual auctions to date</a:t>
            </a:r>
          </a:p>
          <a:p>
            <a:r>
              <a:rPr lang="en-US" sz="2600" dirty="0"/>
              <a:t>DRs and EE have lowered market clearing prices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07A17E-20E9-4504-9E41-F75030102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3B2031-9AAE-43AE-A0C5-7A9689A38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59404"/>
            <a:ext cx="61341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94C78D-7026-40EB-825F-BC098ACAA2D3}"/>
              </a:ext>
            </a:extLst>
          </p:cNvPr>
          <p:cNvSpPr txBox="1"/>
          <p:nvPr/>
        </p:nvSpPr>
        <p:spPr>
          <a:xfrm>
            <a:off x="6858000" y="5231004"/>
            <a:ext cx="1908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~2300 MWh of DRs cleared; without them market clears at ~$1/kW-month higher price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0446FAA-7627-4031-8C02-746A7319F885}"/>
              </a:ext>
            </a:extLst>
          </p:cNvPr>
          <p:cNvCxnSpPr/>
          <p:nvPr/>
        </p:nvCxnSpPr>
        <p:spPr>
          <a:xfrm flipH="1">
            <a:off x="4724400" y="5231004"/>
            <a:ext cx="16764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F848E4B1-A687-46BD-832D-D5F0FC514979}"/>
              </a:ext>
            </a:extLst>
          </p:cNvPr>
          <p:cNvSpPr/>
          <p:nvPr/>
        </p:nvSpPr>
        <p:spPr>
          <a:xfrm>
            <a:off x="6477000" y="5231004"/>
            <a:ext cx="152400" cy="5601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2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7DB52-105A-4CF9-A147-72BB7F01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/>
          <a:lstStyle/>
          <a:p>
            <a:r>
              <a:rPr lang="en-US" sz="4000" dirty="0"/>
              <a:t>Efficiency as a Resource -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4603EA-6E4B-4980-851C-58D44A5723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New England Example</a:t>
            </a:r>
          </a:p>
          <a:p>
            <a:r>
              <a:rPr lang="en-US" sz="2600" dirty="0"/>
              <a:t>ISO began integrating forecast EE into T planning in 2012</a:t>
            </a:r>
          </a:p>
          <a:p>
            <a:r>
              <a:rPr lang="en-US" sz="2600" dirty="0"/>
              <a:t>Cut &gt;$400 million in planned T projects for just VT/NH</a:t>
            </a:r>
          </a:p>
          <a:p>
            <a:pPr lvl="1"/>
            <a:r>
              <a:rPr lang="en-US" sz="2300" dirty="0"/>
              <a:t>Context:  VT/NH population, GDP, electric sales all less than NV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E863EB-488C-4F28-A426-483E14622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DA3C9D-3E7F-4DF1-A152-E42B9CBFC070}"/>
              </a:ext>
            </a:extLst>
          </p:cNvPr>
          <p:cNvSpPr txBox="1"/>
          <p:nvPr/>
        </p:nvSpPr>
        <p:spPr>
          <a:xfrm>
            <a:off x="685800" y="5867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Chris Neme &amp; Jim Grevatt (Energy Futures Group), </a:t>
            </a:r>
            <a:r>
              <a:rPr lang="en-US" sz="1200" i="1" dirty="0"/>
              <a:t>“Energy Efficiency as a T&amp;D Resource”</a:t>
            </a:r>
            <a:r>
              <a:rPr lang="en-US" sz="1200" dirty="0"/>
              <a:t>, published by Northeast Energy Efficiency Partnerships, January 2015.</a:t>
            </a:r>
          </a:p>
        </p:txBody>
      </p:sp>
    </p:spTree>
    <p:extLst>
      <p:ext uri="{BB962C8B-B14F-4D97-AF65-F5344CB8AC3E}">
        <p14:creationId xmlns:p14="http://schemas.microsoft.com/office/powerpoint/2010/main" val="360354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A32CD-2C09-4425-844B-5DAB1071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</p:spPr>
        <p:txBody>
          <a:bodyPr/>
          <a:lstStyle/>
          <a:p>
            <a:r>
              <a:rPr lang="en-US" sz="4000" dirty="0"/>
              <a:t>Efficiency as a Resource -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B63573-3D1D-4F4A-B128-4F2838E808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16062"/>
            <a:ext cx="8458200" cy="5113337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/>
              <a:t>Con Ed (New York) Example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Passive Deferrals</a:t>
            </a:r>
          </a:p>
          <a:p>
            <a:r>
              <a:rPr lang="en-US" sz="2400" dirty="0"/>
              <a:t>Substation level forecasts of impacts</a:t>
            </a:r>
          </a:p>
          <a:p>
            <a:r>
              <a:rPr lang="en-US" sz="2400" dirty="0"/>
              <a:t>&gt;$1 billion reduction in 10-yr forecast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Active Deferrals</a:t>
            </a:r>
          </a:p>
          <a:p>
            <a:r>
              <a:rPr lang="en-US" sz="2400" dirty="0"/>
              <a:t>&gt;30 projects since 2003</a:t>
            </a:r>
          </a:p>
          <a:p>
            <a:r>
              <a:rPr lang="en-US" sz="2400" dirty="0"/>
              <a:t>RFPs for DERs, but mostly EE won</a:t>
            </a:r>
          </a:p>
          <a:p>
            <a:r>
              <a:rPr lang="en-US" sz="2400" dirty="0"/>
              <a:t>Many successful deferrals</a:t>
            </a:r>
          </a:p>
          <a:p>
            <a:r>
              <a:rPr lang="en-US" sz="2400" dirty="0"/>
              <a:t>Also hedge vs. forecast uncertainty – some projects never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BB5452-4E2C-4E48-B114-2DF7407E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B23E582B-F208-45FA-A298-15818E2F0C8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9F7CFA-702D-4725-90E7-01C500FB9345}"/>
              </a:ext>
            </a:extLst>
          </p:cNvPr>
          <p:cNvSpPr txBox="1"/>
          <p:nvPr/>
        </p:nvSpPr>
        <p:spPr>
          <a:xfrm>
            <a:off x="533400" y="61677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Chris Neme &amp; Jim Grevatt (Energy Futures Group), </a:t>
            </a:r>
            <a:r>
              <a:rPr lang="en-US" sz="1200" i="1" dirty="0"/>
              <a:t>“Energy Efficiency as a T&amp;D Resource”</a:t>
            </a:r>
            <a:r>
              <a:rPr lang="en-US" sz="1200" dirty="0"/>
              <a:t>, published by Northeast Energy Efficiency Partnerships, January 2015.</a:t>
            </a:r>
          </a:p>
        </p:txBody>
      </p:sp>
    </p:spTree>
    <p:extLst>
      <p:ext uri="{BB962C8B-B14F-4D97-AF65-F5344CB8AC3E}">
        <p14:creationId xmlns:p14="http://schemas.microsoft.com/office/powerpoint/2010/main" val="444731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FG PowerPoint Template">
  <a:themeElements>
    <a:clrScheme name="Custom 18">
      <a:dk1>
        <a:srgbClr val="00245A"/>
      </a:dk1>
      <a:lt1>
        <a:sysClr val="window" lastClr="FFFFFF"/>
      </a:lt1>
      <a:dk2>
        <a:srgbClr val="00245A"/>
      </a:dk2>
      <a:lt2>
        <a:srgbClr val="FFFFFF"/>
      </a:lt2>
      <a:accent1>
        <a:srgbClr val="52AEBA"/>
      </a:accent1>
      <a:accent2>
        <a:srgbClr val="37A31D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8">
    <a:dk1>
      <a:srgbClr val="00245A"/>
    </a:dk1>
    <a:lt1>
      <a:sysClr val="window" lastClr="FFFFFF"/>
    </a:lt1>
    <a:dk2>
      <a:srgbClr val="00245A"/>
    </a:dk2>
    <a:lt2>
      <a:srgbClr val="FFFFFF"/>
    </a:lt2>
    <a:accent1>
      <a:srgbClr val="52AEBA"/>
    </a:accent1>
    <a:accent2>
      <a:srgbClr val="37A31D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EFG PPT Template with HH House</Template>
  <TotalTime>2032</TotalTime>
  <Words>1498</Words>
  <Application>Microsoft Macintosh PowerPoint</Application>
  <PresentationFormat>On-screen Show (4:3)</PresentationFormat>
  <Paragraphs>333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EFG PowerPoint Template</vt:lpstr>
      <vt:lpstr>Capturing Nevada’s Efficiency Potential in a Competitive Retail Electricity Market  By:  Chris Neme  </vt:lpstr>
      <vt:lpstr>Energy Futures Group Consulting</vt:lpstr>
      <vt:lpstr>Presentation Overview</vt:lpstr>
      <vt:lpstr>Value of Efficiency Resource</vt:lpstr>
      <vt:lpstr>Multiple Benefits of Efficiency</vt:lpstr>
      <vt:lpstr>Efficiency as a Resource - Energy</vt:lpstr>
      <vt:lpstr>Efficiency as a Resource - Capacity</vt:lpstr>
      <vt:lpstr>Efficiency as a Resource - Transmission</vt:lpstr>
      <vt:lpstr>Efficiency as a Resource - Distribution</vt:lpstr>
      <vt:lpstr>Con Ed Active Deferral Cost-Effectiveness</vt:lpstr>
      <vt:lpstr>Vermont’s 2013 Estimated Value of Efficiency ($/MWh)</vt:lpstr>
      <vt:lpstr>Size of Efficiency Resource</vt:lpstr>
      <vt:lpstr>Large, Untapped Potential</vt:lpstr>
      <vt:lpstr>Estimates of Max Achievable Well Below Leading Jurisdictions’ Actual Achievements</vt:lpstr>
      <vt:lpstr>The Bar Keeps Getting Raised (annual electric savings as % of sales)</vt:lpstr>
      <vt:lpstr>Increasing National Expenditures</vt:lpstr>
      <vt:lpstr>Low Costs of Savings (1)</vt:lpstr>
      <vt:lpstr>Need for Efficiency “Programs”</vt:lpstr>
      <vt:lpstr>Numerous Market Barriers</vt:lpstr>
      <vt:lpstr>Will Retail Choice Change Barriers?</vt:lpstr>
      <vt:lpstr>Need to Obligate an Entity to Acquire EE</vt:lpstr>
      <vt:lpstr>Options for Efficiency Obligations under Retail Choice</vt:lpstr>
      <vt:lpstr>3 Primary Options</vt:lpstr>
      <vt:lpstr>Distribution Utility</vt:lpstr>
      <vt:lpstr>Independent 3rd Party</vt:lpstr>
      <vt:lpstr>Retail Energy Suppliers</vt:lpstr>
      <vt:lpstr>Doesn’t Competition Lower Cost?</vt:lpstr>
      <vt:lpstr>Can “Cons” Be Addressed?</vt:lpstr>
      <vt:lpstr>Recommendations (1)</vt:lpstr>
      <vt:lpstr>Recommendations (2)</vt:lpstr>
      <vt:lpstr>Recommendations (3)</vt:lpstr>
      <vt:lpstr>Q&amp;A</vt:lpstr>
      <vt:lpstr>Extras for Reference (if needed)</vt:lpstr>
      <vt:lpstr>Most EE Programs Provide Some Savings  at All Hours of Potential Interest</vt:lpstr>
      <vt:lpstr>Comparative Reliability of EE Capacity (Current ISO New England Data/Assumptions)</vt:lpstr>
      <vt:lpstr>Efficiency as a Resource – T&amp;D</vt:lpstr>
      <vt:lpstr>Depth of Savings Matters</vt:lpstr>
      <vt:lpstr>Season &amp; Hour of T&amp;D Peak Matter</vt:lpstr>
      <vt:lpstr>Concept of “Obligation”</vt:lpstr>
      <vt:lpstr>Institutionalizing Non-Wires Alternatives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Report:   Date:</dc:title>
  <dc:creator>Glenn Reed</dc:creator>
  <cp:lastModifiedBy>Jennifer Taylor </cp:lastModifiedBy>
  <cp:revision>111</cp:revision>
  <dcterms:created xsi:type="dcterms:W3CDTF">2016-07-05T12:32:56Z</dcterms:created>
  <dcterms:modified xsi:type="dcterms:W3CDTF">2018-02-05T21:24:17Z</dcterms:modified>
</cp:coreProperties>
</file>